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893" r:id="rId3"/>
    <p:sldId id="999" r:id="rId4"/>
    <p:sldId id="1017" r:id="rId5"/>
    <p:sldId id="1020" r:id="rId6"/>
    <p:sldId id="1022" r:id="rId7"/>
    <p:sldId id="1023" r:id="rId8"/>
    <p:sldId id="1019" r:id="rId9"/>
    <p:sldId id="1024" r:id="rId10"/>
    <p:sldId id="1028" r:id="rId11"/>
    <p:sldId id="1083" r:id="rId12"/>
    <p:sldId id="1084" r:id="rId13"/>
    <p:sldId id="1046" r:id="rId14"/>
    <p:sldId id="1085" r:id="rId15"/>
    <p:sldId id="1061" r:id="rId16"/>
    <p:sldId id="1079" r:id="rId17"/>
    <p:sldId id="1093" r:id="rId18"/>
    <p:sldId id="1094" r:id="rId19"/>
    <p:sldId id="1095" r:id="rId20"/>
    <p:sldId id="1086" r:id="rId21"/>
    <p:sldId id="1052" r:id="rId22"/>
    <p:sldId id="1087" r:id="rId23"/>
    <p:sldId id="1021" r:id="rId24"/>
    <p:sldId id="1088" r:id="rId25"/>
    <p:sldId id="1089" r:id="rId26"/>
    <p:sldId id="1090" r:id="rId27"/>
    <p:sldId id="1091" r:id="rId28"/>
    <p:sldId id="1092" r:id="rId29"/>
  </p:sldIdLst>
  <p:sldSz cx="9144000" cy="6858000" type="screen4x3"/>
  <p:notesSz cx="6797675" cy="992632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92" d="100"/>
          <a:sy n="92" d="100"/>
        </p:scale>
        <p:origin x="72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commentAuthors" Target="commentAuthors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ocs.cntd.ru/document/1301373571#BQI0P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s://docs.cntd.ru/document/1301373571#7DG0K9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s://docs.cntd.ru/document/1301373571#7DQ0KB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docs.cntd.ru/document/1305729076?marker" TargetMode="External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hyperlink" Target="https://www.consultant.ru/document/cons_doc_LAW_439909/029b63228390bf26543c0d111517c7d87a16fdfa/#dst100075" TargetMode="External"/><Relationship Id="rId2" Type="http://schemas.openxmlformats.org/officeDocument/2006/relationships/hyperlink" Target="https://www.consultant.ru/document/cons_doc_LAW_140174/95d9ecc180e13e58ff632723375f109b36986b8c/" TargetMode="External"/><Relationship Id="rId1" Type="http://schemas.openxmlformats.org/officeDocument/2006/relationships/hyperlink" Target="https://www.consultant.ru/document/cons_doc_LAW_140174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s://docs.cntd.ru/document/1301373572#7DC0K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hyperlink" Target="https://docs.cntd.ru/document/1301373572#7DC0K7" TargetMode="External"/><Relationship Id="rId2" Type="http://schemas.openxmlformats.org/officeDocument/2006/relationships/hyperlink" Target="https://docs.cntd.ru/document/1301373572#7DO0KD" TargetMode="External"/><Relationship Id="rId1" Type="http://schemas.openxmlformats.org/officeDocument/2006/relationships/hyperlink" Target="https://docs.cntd.ru/document/1301373572#7DG0K9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s://docs.cntd.ru/document/1301373572#7DC0K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consultant.ru/document/cons_doc_LAW_140174/95d9ecc180e13e58ff632723375f109b36986b8c/" TargetMode="External"/><Relationship Id="rId1" Type="http://schemas.openxmlformats.org/officeDocument/2006/relationships/hyperlink" Target="https://www.consultant.ru/document/cons_doc_LAW_140174/" TargetMode="Externa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hyperlink" Target="https://docs.cntd.ru/document/130137357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s://docs.cntd.ru/document/1301373571#7DG0K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docs.cntd.ru/document/1301373571#7DK0KA" TargetMode="External"/><Relationship Id="rId1" Type="http://schemas.openxmlformats.org/officeDocument/2006/relationships/hyperlink" Target="https://docs.cntd.ru/document/1301373571#7DK0KB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/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058812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г.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47029"/>
            <a:ext cx="7380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Аникеева Эльвира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Дамировна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высшей квалификационной категории,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 директора по УР,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 общего образования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/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13" y="723780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Основной этап. Для других категорий участников ГИА смотрим в Приказе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3567" y="1700808"/>
            <a:ext cx="7870561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8146" y="137729"/>
            <a:ext cx="16045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FF0000"/>
                </a:solidFill>
              </a:rPr>
              <a:t>ПРОЕКТ</a:t>
            </a:r>
            <a:endParaRPr lang="ru-RU" sz="2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/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119810"/>
            <a:ext cx="7992888" cy="4734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ЕГЭ: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информатике, литературе, математике профильного уровня, физике составляет 3 часа 55 минут (235 минут);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русскому языку, химии – 3 часа 30 минут (210 минут);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иностранным языкам (английский, испанский, немецкий, французский) (письменная часть) – 3 часа 10 минут (190 минут);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географии, иностранному языку (китайский) (письменная часть), математике базового уровня – 3 часа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(180 минут);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17 минут; по иностранному языку (китайский) (устная часть) – 14 минут.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/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485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для обучающихся с ОВЗ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1580" y="5373216"/>
            <a:ext cx="77768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УКАЗАННЫМИ ДОКУМЕНТАМИ</a:t>
            </a:r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</a:t>
            </a:r>
            <a:r>
              <a:rPr lang="ru-RU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ЗАВУЧУ</a:t>
            </a:r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ЛИЧНО, ВСЕ ВОПРОСЫ РЕШАЕМ В ИНДИВВИДУАЛЬНОМ ПОРЯДКЕ</a:t>
            </a:r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538" y="1340768"/>
            <a:ext cx="853294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ГИА по желанию проводится в форме ЕГЭ. При этом допускается сочетание форм проведения ГИА (ЕГЭ и ГВЭ).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подаче заявления предъявляют оригинал или заверенную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копию рекомендаций психолого-медико-педагогической комисси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(далее - ПМПК), а обучающиеся-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дети-инвалиды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инвалиды (в т.ч. экстерны)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оригинал или заверенную копию справки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подтверждающей факт установления инвалидности, выданной федеральным государственным учреждением медико-социальной экспертизы (далее - справка, подтверждающая инвалидность), а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также оригинал или заверенную копию рекомендаций ПМПК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случаях, установленных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1"/>
              </a:rPr>
              <a:t>пунктом 60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ru-RU" dirty="0">
              <a:solidFill>
                <a:srgbClr val="444444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/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сочинение (изложение)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053898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  <a:endParaRPr lang="ru-RU" sz="3200" b="1" dirty="0"/>
          </a:p>
          <a:p>
            <a:r>
              <a:rPr lang="ru-RU" sz="3200" dirty="0"/>
              <a:t>Результатом итогового сочинения является «зачет» – допуск к ГИА или «незачет».</a:t>
            </a:r>
            <a:endParaRPr lang="ru-RU" sz="3200" dirty="0"/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  <a:endParaRPr lang="ru-RU" sz="3200" i="1" dirty="0"/>
          </a:p>
          <a:p>
            <a:endParaRPr lang="ru-RU" sz="3200" dirty="0"/>
          </a:p>
          <a:p>
            <a:r>
              <a:rPr lang="ru-RU" sz="3200" dirty="0"/>
              <a:t>Основная дата: 04.12.2024г.</a:t>
            </a:r>
            <a:endParaRPr lang="ru-RU" sz="3200" dirty="0"/>
          </a:p>
          <a:p>
            <a:r>
              <a:rPr lang="ru-RU" sz="3200" dirty="0"/>
              <a:t>Время написания: 3ч. 55 мин.</a:t>
            </a:r>
            <a:endParaRPr lang="ru-RU" sz="3200" dirty="0"/>
          </a:p>
          <a:p>
            <a:endParaRPr lang="ru-RU" sz="3200" dirty="0"/>
          </a:p>
          <a:p>
            <a:pPr algn="ctr"/>
            <a:r>
              <a:rPr lang="ru-RU" sz="3200" i="1" dirty="0"/>
              <a:t>Даты пересдачи: 5февраля, 2 апреля 2025г. </a:t>
            </a:r>
            <a:endParaRPr lang="ru-RU" sz="3200" i="1" dirty="0"/>
          </a:p>
        </p:txBody>
      </p: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  <a:endParaRPr lang="ru-RU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AutoShape 12"/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4" name="AutoShape 14"/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2"/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2745" y="908720"/>
            <a:ext cx="86769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проведения итогового сочинения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(изложения):</a:t>
            </a:r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1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1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доверенности.</a:t>
            </a:r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  <a:endParaRPr lang="ru-RU" sz="1600" b="0" i="1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  <a:endParaRPr lang="ru-RU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AutoShape 12"/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4" name="AutoShape 14"/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AutoShape 2"/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проверки итогового сочинения (изложения) является "зачет" или "незачет".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1"/>
              </a:rPr>
              <a:t>подпунктом 3 пункта 20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- не позднее чем через восемь календарных дней с даты проведения итогового сочинения (изложения).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521" y="1110616"/>
            <a:ext cx="5112568" cy="551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5367390" y="7028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2"/>
              </a:rPr>
              <a:t>https://docs.cntd.ru/document/1305729076?marker</a:t>
            </a:r>
            <a:r>
              <a:rPr lang="ru-RU" sz="1200" dirty="0"/>
              <a:t> </a:t>
            </a:r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-108520" y="217247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855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5. Дополнить пунктами 97_1-97_3 следующего содержания: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855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"97_1. Участники ГИА вправе в дополнительные дни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один раз пересдать ЕГЭ по одному учебному предмету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своему выбору из числа учебных предметов, сданных в текущем году (году сдачи экзамена), а также из числа учебных предметов, сданных в X классе в случае, установленном абзацем первым пункта 8 Порядка.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855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если участник ГИА изъявил желание в дополнительные дни пересдать ЕГЭ по математике, сданный в текущем году (году сдачи экзамена) или сданный в X классе в случае, установленном абзацем первым пункта 8 Порядка, участник ГИА вправе изменить сданный уровень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532" y="7513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855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97_2. Участники ГИА, указанные в пункте 97_1 Порядка, подают в ГЭК заявления с указанием пересдаваемого учебного предмета ЕГЭ.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855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пересдачи участниками ГИА, указанными в абзаце втором пункта 97_1 Порядка, ЕГЭ по математике в заявлении указывается также уровень (базовый или профильный) пересдаваемого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855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Указанные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заявления подаются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участниками ГИА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не ранее шести рабочих дней и не позднее двух рабочих дней до дня экзамена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, пересдаваемого в дополнительный день.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855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97_3. В случаях, установленных пунктом 97_1 Порядка,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предыдущий результат ЕГЭ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пересдаваемому учебному предмету, полученный участником ГИА в текущем году (году сдачи экзамена) (полученный в X классе в случае, установленном абзацем первым пункта 8 Порядка),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аннулируется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решением председателя ГЭК.".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  <a:endParaRPr lang="ru-RU" sz="1600" b="1" i="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7544" y="1962466"/>
            <a:ext cx="5041332" cy="468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076895" y="2694740"/>
            <a:ext cx="46068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-9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1"/>
              </a:rPr>
              <a:t>Федеральный закон от 29.12.2012 N 273-ФЗ "Об образовании в Российской Федерации" 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основных образовательных программ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основного общего и среднего общего образования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основных профессиональных образовательных программ,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обязательной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2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06841" y="3928109"/>
            <a:ext cx="85525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имеющих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государственную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аккредитацию основных образовательных программ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государственной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36252" y="6135377"/>
            <a:ext cx="652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Об особенностях итоговой аттестации в организациях, осуществляющих образовательную деятельность, расположенных на территориях ДНР, ЛНР, Запорожской и Херсонской областей, см. </a:t>
            </a:r>
            <a: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hlinkClick r:id="rId3"/>
              </a:rPr>
              <a:t>ст. 5</a:t>
            </a:r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 ФЗ от 17.02.2023 N 19-ФЗ.</a:t>
            </a:r>
            <a:endParaRPr lang="ru-RU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1205" y="1268760"/>
            <a:ext cx="86056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7. К ГИА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лица, указанные в </a:t>
            </a:r>
            <a:r>
              <a:rPr lang="ru-RU" sz="2800" b="0" i="0" u="sng" dirty="0">
                <a:effectLst/>
                <a:latin typeface="Arial" panose="020B0604020202020204" pitchFamily="34" charset="0"/>
                <a:hlinkClick r:id="rId1"/>
              </a:rPr>
              <a:t>пункте 6 Порядка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экстернов):</a:t>
            </a:r>
            <a:endParaRPr lang="ru-RU" sz="28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задолженности, </a:t>
            </a:r>
            <a:endParaRPr lang="ru-RU" sz="2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  <a:endParaRPr lang="ru-RU" sz="2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"зачет" за итоговое собеседование по русскому языку.</a:t>
            </a:r>
            <a:endParaRPr lang="ru-RU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6874" y="1052736"/>
            <a:ext cx="860560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8. ГИА в форме ОГЭ и (или) ГВЭ включает в себя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четыре экзамена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следующим учебным предметам: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Учебные предметы 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выбору: </a:t>
            </a:r>
            <a:endParaRPr lang="ru-RU" b="0" i="0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французский, немецкий и испанский),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 (если изучали).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effectLst/>
                <a:latin typeface="Arial" panose="020B0604020202020204" pitchFamily="34" charset="0"/>
              </a:rPr>
              <a:t>Для участников ГИА с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ограниченными возможностями здоровья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, участников ГИА -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детей-инвалидов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и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 их желанию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проводится только по обязательным учебным предметам (далее - участники ГИА, проходящие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только по обязательным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учебным предметам).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5526" y="1376189"/>
            <a:ext cx="853294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учебных предметов,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1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9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ГИА (далее - заявления об участии в ГИА) подаются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ru-RU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марта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включительно: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77534" y="3778968"/>
            <a:ext cx="83889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3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-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образовательные организации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указанные лица осваивают образовательные программы основного общего образования;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  <a:endParaRPr lang="ru-RU" sz="1800" b="1" i="1" u="sng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  <a:endParaRPr lang="ru-RU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5"/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1052736"/>
            <a:ext cx="3312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 проводится в досрочный, основной и дополнительный периоды. В каждом из периодов проведения ГИА предусматриваются резервные сроки.</a:t>
            </a:r>
            <a:endParaRPr lang="ru-RU" sz="10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55622" y="788633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>
                <a:solidFill>
                  <a:srgbClr val="FF0000"/>
                </a:solidFill>
              </a:rPr>
              <a:t>ПРОЕКТ</a:t>
            </a:r>
            <a:endParaRPr lang="ru-RU" sz="2000" b="1" i="1" u="sng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047" y="1743200"/>
            <a:ext cx="5144218" cy="5058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/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-966194" y="77449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ru-RU" sz="2200" b="1" dirty="0">
              <a:solidFill>
                <a:srgbClr val="FF0000"/>
              </a:solidFill>
            </a:endParaRPr>
          </a:p>
          <a:p>
            <a:pPr algn="ctr"/>
            <a:r>
              <a:rPr lang="ru-RU" sz="2200" b="1" dirty="0">
                <a:solidFill>
                  <a:srgbClr val="FF0000"/>
                </a:solidFill>
              </a:rPr>
              <a:t>ПРОЕКТ</a:t>
            </a:r>
            <a:endParaRPr lang="ru-RU" sz="2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1560" y="1484784"/>
            <a:ext cx="817062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/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119810"/>
            <a:ext cx="7992888" cy="4428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ОГЭ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литературе, математике, русскому языку составляет 3 часа 55 минут (235 минут);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физике, химии – 3 часа (180 минут);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географии, информатике – 2 часа 30 минут (150 минут);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(письменная часть) – 2 часа (120 минут);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15 минут.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/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900815"/>
            <a:ext cx="8064896" cy="593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  <a:endParaRPr lang="ru-RU" sz="3200" b="1" dirty="0"/>
          </a:p>
          <a:p>
            <a:r>
              <a:rPr lang="ru-RU" sz="3200" dirty="0"/>
              <a:t>Результатом итогового собеседования является «зачет» – допуск к ГИА или «незачет».</a:t>
            </a:r>
            <a:endParaRPr lang="ru-RU" sz="3200" dirty="0"/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  <a:endParaRPr lang="ru-RU" sz="3200" i="1" dirty="0"/>
          </a:p>
          <a:p>
            <a:endParaRPr lang="ru-RU" sz="3200" dirty="0"/>
          </a:p>
          <a:p>
            <a:r>
              <a:rPr lang="ru-RU" sz="3200" dirty="0"/>
              <a:t>Основная дата: 12.02.2025г.</a:t>
            </a:r>
            <a:endParaRPr lang="ru-RU" sz="3200" dirty="0"/>
          </a:p>
          <a:p>
            <a:r>
              <a:rPr lang="ru-RU" sz="3200" dirty="0"/>
              <a:t>Продолжительность: 15 мин.</a:t>
            </a:r>
            <a:endParaRPr lang="ru-RU" sz="3200" dirty="0"/>
          </a:p>
          <a:p>
            <a:endParaRPr lang="ru-RU" sz="3200" dirty="0"/>
          </a:p>
          <a:p>
            <a:pPr algn="ctr"/>
            <a:r>
              <a:rPr lang="ru-RU" sz="2800" i="1" dirty="0"/>
              <a:t>Даты пересдачи: 12 марта, 21 апреля 2025г. </a:t>
            </a:r>
            <a:endParaRPr lang="ru-RU" sz="2800" i="1" dirty="0"/>
          </a:p>
        </p:txBody>
      </p:sp>
    </p:spTree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  <a:endParaRPr lang="ru-RU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526" y="1233360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1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30932" y="3864849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1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2559" y="2803020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1"/>
              </a:rPr>
              <a:t>Федеральный закон от 29.12.2012 N 273-ФЗ "Об образовании в Российской Федерации"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2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12545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К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допускается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обучающийся,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Обучающиеся,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прошедшие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получившие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государственной итоговой аттестации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неудовлетворительные результаты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вправе пройти государственную итоговую аттестацию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сроки, определяемые порядком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Государственная итоговая аттестация</a:t>
            </a:r>
            <a:endParaRPr lang="ru-RU" dirty="0"/>
          </a:p>
        </p:txBody>
      </p:sp>
      <p:sp>
        <p:nvSpPr>
          <p:cNvPr id="2" name="Стрелка: вниз 1"/>
          <p:cNvSpPr/>
          <p:nvPr/>
        </p:nvSpPr>
        <p:spPr>
          <a:xfrm>
            <a:off x="2123728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вниз 2"/>
          <p:cNvSpPr/>
          <p:nvPr/>
        </p:nvSpPr>
        <p:spPr>
          <a:xfrm>
            <a:off x="6363816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95636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403648" y="14296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9 класс</a:t>
            </a:r>
            <a:endParaRPr lang="ru-RU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11 класс</a:t>
            </a:r>
            <a:endParaRPr lang="ru-RU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1"/>
              </a:rPr>
              <a:t>https://docs.cntd.ru/document/1301373572</a:t>
            </a:r>
            <a:r>
              <a:rPr lang="ru-RU" sz="1600" dirty="0"/>
              <a:t> 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https://docs.cntd.ru/document/1301373571</a:t>
            </a:r>
            <a:r>
              <a:rPr lang="ru-RU" sz="1600" dirty="0"/>
              <a:t> 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  <a:endParaRPr lang="ru-RU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1540" y="5483941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0" dirty="0">
                <a:solidFill>
                  <a:srgbClr val="000000"/>
                </a:solidFill>
                <a:effectLst/>
                <a:latin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lang="ru-RU" sz="1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23" y="2054011"/>
            <a:ext cx="4188202" cy="222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889" y="2054010"/>
            <a:ext cx="4398153" cy="2211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/>
          <p:cNvSpPr txBox="1"/>
          <p:nvPr/>
        </p:nvSpPr>
        <p:spPr>
          <a:xfrm>
            <a:off x="6263680" y="461120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(с изменениями на 12 апреля 2024 года)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  <a:endParaRPr lang="ru-RU" sz="1600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-11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536" y="1772815"/>
            <a:ext cx="4176464" cy="4879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499992" y="2420888"/>
            <a:ext cx="460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https://docs.cntd.ru/document/1301373571</a:t>
            </a:r>
            <a:r>
              <a:rPr lang="ru-RU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428" y="90287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284185" y="1940982"/>
            <a:ext cx="856895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sz="2400" dirty="0"/>
              <a:t>8.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К ГИА допускаются лица, указанные в </a:t>
            </a:r>
            <a:r>
              <a:rPr lang="ru-RU" sz="2400" b="0" i="0" u="sng" dirty="0">
                <a:effectLst/>
                <a:hlinkClick r:id="rId1"/>
              </a:rPr>
              <a:t>пункте 7 Порядка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 (за исключением экстернов), </a:t>
            </a:r>
            <a:endParaRPr lang="ru-RU" sz="2400" b="0" i="0" dirty="0">
              <a:solidFill>
                <a:srgbClr val="444444"/>
              </a:solidFill>
              <a:effectLst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не имеющие академической задолженности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, </a:t>
            </a:r>
            <a:endParaRPr lang="ru-RU" sz="2400" b="0" i="0" dirty="0">
              <a:solidFill>
                <a:srgbClr val="444444"/>
              </a:solidFill>
              <a:effectLst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в полном объеме выполнившие учебный план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  <a:endParaRPr lang="ru-RU" sz="2400" b="0" i="0" dirty="0">
              <a:solidFill>
                <a:srgbClr val="444444"/>
              </a:solidFill>
              <a:effectLst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</a:rPr>
              <a:t>а также имеющие результат </a:t>
            </a:r>
            <a:r>
              <a:rPr lang="ru-RU" sz="2400" b="0" i="0" dirty="0">
                <a:solidFill>
                  <a:srgbClr val="FF0000"/>
                </a:solidFill>
                <a:effectLst/>
              </a:rPr>
              <a:t>"зачет" за итоговое сочинение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(изложение)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2"/>
          <p:cNvSpPr>
            <a:spLocks noChangeAspect="1" noChangeArrowheads="1"/>
          </p:cNvSpPr>
          <p:nvPr/>
        </p:nvSpPr>
        <p:spPr bwMode="auto">
          <a:xfrm rot="10800000">
            <a:off x="20410571" y="280434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874" y="26064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ГИА проводится: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 (базового и профильного уровней) </a:t>
            </a:r>
            <a:r>
              <a:rPr lang="ru-RU" sz="14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  <a:endParaRPr lang="ru-RU" sz="1400" b="0" i="1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Э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кзамены на добровольной основе (для поступления в вузы): </a:t>
            </a:r>
            <a:endParaRPr lang="ru-RU" b="0" i="0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немецкий, французский, испанский и китайский),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литература.</a:t>
            </a:r>
            <a:endParaRPr lang="ru-RU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7524" y="1124744"/>
            <a:ext cx="853294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1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10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экзаменах (далее - заявления об участии в экзаменах) подаются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февраля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включительно: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126" y="4077072"/>
            <a:ext cx="8227748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обучающимися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  <a:endParaRPr lang="ru-RU" sz="1600" b="1" i="1" u="sng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524" y="36115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  <a:endParaRPr lang="ru-RU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  <a:endParaRPr lang="ru-RU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5"/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1564" y="1042220"/>
            <a:ext cx="40611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  <a:endParaRPr lang="ru-RU" sz="1000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326427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en-US" sz="2200" b="1" dirty="0">
              <a:solidFill>
                <a:srgbClr val="FF0000"/>
              </a:solidFill>
            </a:endParaRPr>
          </a:p>
          <a:p>
            <a:pPr algn="ctr"/>
            <a:r>
              <a:rPr lang="ru-RU" sz="2200" b="1" u="sng" dirty="0">
                <a:solidFill>
                  <a:srgbClr val="FF0000"/>
                </a:solidFill>
              </a:rPr>
              <a:t>ПРОЕКТ</a:t>
            </a:r>
            <a:endParaRPr lang="ru-RU" sz="2200" b="1" u="sng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9759" y="1738437"/>
            <a:ext cx="5163271" cy="5068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14659</Words>
  <Application>WPS Presentation</Application>
  <PresentationFormat>Экран (4:3)</PresentationFormat>
  <Paragraphs>304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1" baseType="lpstr">
      <vt:lpstr>Arial</vt:lpstr>
      <vt:lpstr>SimSun</vt:lpstr>
      <vt:lpstr>Wingdings</vt:lpstr>
      <vt:lpstr>Times New Roman</vt:lpstr>
      <vt:lpstr>Calibri</vt:lpstr>
      <vt:lpstr>Calibri</vt:lpstr>
      <vt:lpstr>PT Sans</vt:lpstr>
      <vt:lpstr>Yu Gothic UI</vt:lpstr>
      <vt:lpstr>PT Serif</vt:lpstr>
      <vt:lpstr>Segoe Print</vt:lpstr>
      <vt:lpstr>Futura</vt:lpstr>
      <vt:lpstr>Microsoft YaHei</vt:lpstr>
      <vt:lpstr>Arial Unicode MS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пользователь</cp:lastModifiedBy>
  <cp:revision>1274</cp:revision>
  <cp:lastPrinted>2020-09-26T10:10:00Z</cp:lastPrinted>
  <dcterms:created xsi:type="dcterms:W3CDTF">2013-02-06T07:02:00Z</dcterms:created>
  <dcterms:modified xsi:type="dcterms:W3CDTF">2024-10-22T15:11:16Z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77EA57625F8A436A87BFE8A89373A380_12</vt:lpwstr>
  </property>
  <property fmtid="{D5CDD505-2E9C-101B-9397-08002B2CF9AE}" pid="3" name="KSOProductBuildVer">
    <vt:lpwstr>1049-12.2.0.18607</vt:lpwstr>
  </property>
</Properties>
</file>